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57FAE229-FC45-4B04-99D6-3AA6E56D67CF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168640DB-E24D-4950-85B0-E01005ACAFD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Yana\Рабочий стол\Prezent\logo2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4008" cy="2204864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300" endPos="55500" dist="50800" dir="5400000" sy="-100000" algn="bl" rotWithShape="0"/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3140968"/>
            <a:ext cx="5184576" cy="2016224"/>
          </a:xfr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b="1" dirty="0" err="1" smtClean="0">
                <a:solidFill>
                  <a:schemeClr val="bg1"/>
                </a:solidFill>
                <a:latin typeface="Constantia" pitchFamily="18" charset="0"/>
              </a:rPr>
              <a:t>Наукова</a:t>
            </a:r>
            <a:r>
              <a:rPr lang="ru-RU" sz="28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Constantia" pitchFamily="18" charset="0"/>
              </a:rPr>
              <a:t>періодика</a:t>
            </a:r>
            <a:r>
              <a:rPr lang="ru-RU" sz="28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Constantia" pitchFamily="18" charset="0"/>
              </a:rPr>
              <a:t>України</a:t>
            </a:r>
            <a:endParaRPr lang="ru-RU" sz="2800" b="1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dirty="0" err="1" smtClean="0">
                <a:solidFill>
                  <a:schemeClr val="bg1"/>
                </a:solidFill>
                <a:latin typeface="Constantia" pitchFamily="18" charset="0"/>
              </a:rPr>
              <a:t>Електронні</a:t>
            </a:r>
            <a:r>
              <a:rPr lang="ru-RU" sz="28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Constantia" pitchFamily="18" charset="0"/>
              </a:rPr>
              <a:t>наукові</a:t>
            </a:r>
            <a:r>
              <a:rPr lang="ru-RU" sz="28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Constantia" pitchFamily="18" charset="0"/>
              </a:rPr>
              <a:t>фахові</a:t>
            </a:r>
            <a:r>
              <a:rPr lang="ru-RU" sz="28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Constantia" pitchFamily="18" charset="0"/>
              </a:rPr>
              <a:t>видання</a:t>
            </a:r>
            <a:endParaRPr lang="ru-RU" sz="2800" b="1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dirty="0" err="1" smtClean="0">
                <a:solidFill>
                  <a:schemeClr val="bg1"/>
                </a:solidFill>
                <a:latin typeface="Constantia" pitchFamily="18" charset="0"/>
              </a:rPr>
              <a:t>Електронна</a:t>
            </a:r>
            <a:r>
              <a:rPr lang="ru-RU" sz="28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Constantia" pitchFamily="18" charset="0"/>
              </a:rPr>
              <a:t>бібліотека</a:t>
            </a:r>
            <a:r>
              <a:rPr lang="ru-RU" sz="28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Constantia" pitchFamily="18" charset="0"/>
              </a:rPr>
              <a:t>авторефератів</a:t>
            </a:r>
            <a:r>
              <a:rPr lang="ru-RU" sz="28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Constantia" pitchFamily="18" charset="0"/>
              </a:rPr>
              <a:t>дисертацій</a:t>
            </a:r>
            <a:endParaRPr lang="ru-RU" sz="2800" b="1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7507" y="188640"/>
            <a:ext cx="6624736" cy="2880320"/>
          </a:xfrm>
          <a:noFill/>
          <a:ln w="0" cmpd="dbl">
            <a:noFill/>
          </a:ln>
          <a:effectLst/>
        </p:spPr>
        <p:txBody>
          <a:bodyPr anchor="ctr">
            <a:normAutofit/>
          </a:bodyPr>
          <a:lstStyle/>
          <a:p>
            <a:r>
              <a:rPr lang="ru-RU" sz="4000" cap="none" dirty="0" smtClean="0">
                <a:solidFill>
                  <a:schemeClr val="bg1"/>
                </a:solidFill>
                <a:latin typeface="Garamond" pitchFamily="18" charset="0"/>
              </a:rPr>
              <a:t>РЕСУРСИ НАЦІОНАЛЬНОЇ БІБЛІОТЕКИ УКРАЇНИ ІМ. В.І. ВЕРНАДСЬКОГО</a:t>
            </a:r>
            <a:endParaRPr lang="ru-RU" sz="4000" cap="none" dirty="0">
              <a:solidFill>
                <a:schemeClr val="bg1"/>
              </a:solidFill>
              <a:latin typeface="Garamond" pitchFamily="18" charset="0"/>
            </a:endParaRPr>
          </a:p>
        </p:txBody>
      </p:sp>
      <p:pic>
        <p:nvPicPr>
          <p:cNvPr id="1027" name="Picture 3" descr="C:\Documents and Settings\Yana\Рабочий стол\image__5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" y="4232129"/>
            <a:ext cx="4421860" cy="259693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336" y="3212976"/>
            <a:ext cx="3563888" cy="12618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uk-UA" dirty="0" smtClean="0"/>
              <a:t>Доступ до ресурсів з сайту бібліотеки СумДУ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en-US" sz="2200" b="1" dirty="0" smtClean="0"/>
              <a:t>library.sumdu.edu.ua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0483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Yana\Рабочий стол\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право 7"/>
          <p:cNvSpPr/>
          <p:nvPr/>
        </p:nvSpPr>
        <p:spPr>
          <a:xfrm flipH="1">
            <a:off x="3206380" y="6470786"/>
            <a:ext cx="647686" cy="1956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0267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188640"/>
            <a:ext cx="6120680" cy="1584176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</a:gradFill>
          <a:ln>
            <a:solidFill>
              <a:schemeClr val="tx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uk-UA" sz="2400" b="0" u="sng" cap="none" dirty="0" smtClean="0">
                <a:ln w="6350" cap="sq" cmpd="sng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/>
                <a:ea typeface="Calibri"/>
              </a:rPr>
              <a:t>Наукова періодика України</a:t>
            </a:r>
            <a:r>
              <a:rPr lang="uk-UA" sz="2400" b="0" cap="none" dirty="0" smtClean="0">
                <a:ln w="6350" cap="sq" cmpd="sng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/>
                <a:ea typeface="Calibri"/>
              </a:rPr>
              <a:t> - колекція </a:t>
            </a:r>
            <a:r>
              <a:rPr lang="uk-UA" sz="2400" b="0" cap="none" dirty="0" smtClean="0">
                <a:ln w="6350" cap="sq" cmpd="sng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/>
                <a:ea typeface="Calibri"/>
              </a:rPr>
              <a:t>понад 1700 журналів та збірників наукових </a:t>
            </a:r>
            <a:r>
              <a:rPr lang="uk-UA" sz="2400" b="0" cap="none" dirty="0" smtClean="0">
                <a:ln w="6350" cap="sq" cmpd="sng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/>
                <a:ea typeface="Calibri"/>
              </a:rPr>
              <a:t>праць.</a:t>
            </a:r>
            <a:r>
              <a:rPr lang="uk-UA" sz="2400" dirty="0">
                <a:ln w="6350" cap="sq" cmpd="sng"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/>
                <a:ea typeface="Calibri"/>
              </a:rPr>
              <a:t/>
            </a:r>
            <a:br>
              <a:rPr lang="uk-UA" sz="2400" dirty="0">
                <a:ln w="6350" cap="sq" cmpd="sng"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/>
                <a:ea typeface="Calibri"/>
              </a:rPr>
            </a:br>
            <a:endParaRPr lang="ru-RU" sz="2400" dirty="0"/>
          </a:p>
        </p:txBody>
      </p:sp>
      <p:pic>
        <p:nvPicPr>
          <p:cNvPr id="3074" name="Picture 2" descr="C:\Documents and Settings\Yana\Рабочий стол\Prezent\5455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8568952" cy="446449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65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286000" y="188640"/>
            <a:ext cx="4520976" cy="1512168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</a:gradFill>
          <a:ln>
            <a:solidFill>
              <a:schemeClr val="tx1">
                <a:lumMod val="75000"/>
              </a:schemeClr>
            </a:solidFill>
          </a:ln>
        </p:spPr>
        <p:txBody>
          <a:bodyPr anchor="ctr">
            <a:noAutofit/>
          </a:bodyPr>
          <a:lstStyle/>
          <a:p>
            <a:r>
              <a:rPr lang="uk-UA" sz="4000" cap="none" dirty="0" smtClean="0">
                <a:solidFill>
                  <a:schemeClr val="bg1"/>
                </a:solidFill>
                <a:latin typeface="+mn-lt"/>
              </a:rPr>
              <a:t>Статисти</a:t>
            </a:r>
            <a:r>
              <a:rPr lang="uk-UA" sz="4000" cap="none" dirty="0" smtClean="0">
                <a:solidFill>
                  <a:schemeClr val="bg1"/>
                </a:solidFill>
                <a:latin typeface="+mn-lt"/>
              </a:rPr>
              <a:t>ка використання</a:t>
            </a:r>
            <a:r>
              <a:rPr lang="uk-UA" sz="4000" cap="none" dirty="0" smtClean="0">
                <a:solidFill>
                  <a:schemeClr val="bg1"/>
                </a:solidFill>
                <a:latin typeface="+mn-lt"/>
              </a:rPr>
              <a:t>:</a:t>
            </a:r>
            <a:endParaRPr lang="ru-RU" sz="4000" cap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0" y="2020888"/>
            <a:ext cx="4022725" cy="703262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2012 рік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5121275" y="2020888"/>
            <a:ext cx="4022725" cy="703262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2011 рік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Documents and Settings\Yana\Рабочий стол\Prezent\848545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4572000" cy="3384376"/>
          </a:xfrm>
          <a:prstGeom prst="rect">
            <a:avLst/>
          </a:prstGeom>
          <a:noFill/>
          <a:ln w="12700" cmpd="sng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Yana\Рабочий стол\Prezent\485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852936"/>
            <a:ext cx="4499992" cy="3384376"/>
          </a:xfrm>
          <a:prstGeom prst="rect">
            <a:avLst/>
          </a:prstGeom>
          <a:noFill/>
          <a:ln w="15875" cmpd="sng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4977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6120680" cy="1676400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</a:gradFill>
          <a:ln>
            <a:solidFill>
              <a:schemeClr val="tx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uk-UA" sz="2800" b="0" u="sng" cap="none" dirty="0" smtClean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Електронні фахові видання</a:t>
            </a:r>
            <a:r>
              <a:rPr lang="uk-UA" sz="2800" b="0" cap="none" dirty="0" smtClean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наукові фахові видання </a:t>
            </a:r>
            <a:r>
              <a:rPr lang="uk-UA" sz="2800" b="0" cap="none" dirty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800" b="0" cap="none" dirty="0" smtClean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країни, що не мають друкованого аналогу та представлені тільки в електронному вигляді (45 назв)</a:t>
            </a:r>
            <a:r>
              <a:rPr lang="uk-UA" i="1" cap="none" dirty="0" smtClean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cap="none" dirty="0"/>
          </a:p>
        </p:txBody>
      </p:sp>
      <p:pic>
        <p:nvPicPr>
          <p:cNvPr id="5122" name="Picture 2" descr="C:\Documents and Settings\Yana\Рабочий стол\Prezent\5525545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916832"/>
            <a:ext cx="8799449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66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656184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</a:gradFill>
        </p:spPr>
        <p:txBody>
          <a:bodyPr>
            <a:normAutofit/>
          </a:bodyPr>
          <a:lstStyle/>
          <a:p>
            <a:r>
              <a:rPr lang="uk-UA" sz="2800" b="0" cap="none" dirty="0" smtClean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Бібліотека авторефератів - повнотекстова електронна база авторефератів дисертацій, захищених в Україні з 1998 по </a:t>
            </a:r>
            <a:r>
              <a:rPr lang="uk-UA" sz="2800" b="0" cap="none" dirty="0" smtClean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2011 </a:t>
            </a:r>
            <a:r>
              <a:rPr lang="uk-UA" sz="2800" b="0" cap="none" dirty="0" smtClean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рр. </a:t>
            </a:r>
            <a:endParaRPr lang="ru-RU" sz="2800" b="0" cap="none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Yana\Рабочий стол\Prezent\48745847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12" y="1916832"/>
            <a:ext cx="876427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1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753585" y="260648"/>
            <a:ext cx="5266687" cy="1512168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</a:gradFill>
          <a:ln>
            <a:solidFill>
              <a:schemeClr val="tx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uk-UA" sz="2800" cap="none" dirty="0" smtClean="0">
                <a:solidFill>
                  <a:schemeClr val="bg1"/>
                </a:solidFill>
              </a:rPr>
              <a:t>Пошук авторефератів та дисертацій простий та </a:t>
            </a:r>
            <a:r>
              <a:rPr lang="uk-UA" sz="2800" cap="none" dirty="0" smtClean="0">
                <a:solidFill>
                  <a:schemeClr val="bg1"/>
                </a:solidFill>
              </a:rPr>
              <a:t>доступний:</a:t>
            </a:r>
            <a:endParaRPr lang="ru-RU" sz="2800" cap="none" dirty="0">
              <a:solidFill>
                <a:schemeClr val="bg1"/>
              </a:solidFill>
            </a:endParaRPr>
          </a:p>
        </p:txBody>
      </p:sp>
      <p:pic>
        <p:nvPicPr>
          <p:cNvPr id="8195" name="Picture 3" descr="C:\Documents and Settings\Yana\Рабочий стол\Prezent\256956548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017" y="2548295"/>
            <a:ext cx="233975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Documents and Settings\Yana\Рабочий стол\Prezent\5485412,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99" y="2350273"/>
            <a:ext cx="6480720" cy="34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34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23728" y="188640"/>
            <a:ext cx="5400600" cy="1656184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</a:gradFill>
        </p:spPr>
        <p:txBody>
          <a:bodyPr>
            <a:normAutofit/>
          </a:bodyPr>
          <a:lstStyle/>
          <a:p>
            <a:r>
              <a:rPr lang="uk-UA" sz="4000" cap="none" dirty="0" smtClean="0">
                <a:solidFill>
                  <a:schemeClr val="bg1"/>
                </a:solidFill>
              </a:rPr>
              <a:t>Результати пошуку</a:t>
            </a:r>
            <a:r>
              <a:rPr lang="uk-UA" sz="4000" dirty="0" smtClean="0">
                <a:solidFill>
                  <a:schemeClr val="bg1"/>
                </a:solidFill>
              </a:rPr>
              <a:t>: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9218" name="Picture 2" descr="C:\Documents and Settings\Yana\Рабочий стол\Prezent\215485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09551"/>
            <a:ext cx="8432800" cy="458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 rot="10800000">
            <a:off x="2483768" y="6453336"/>
            <a:ext cx="1080120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229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137</TotalTime>
  <Words>100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BlackTie</vt:lpstr>
      <vt:lpstr>РЕСУРСИ НАЦІОНАЛЬНОЇ БІБЛІОТЕКИ УКРАЇНИ ІМ. В.І. ВЕРНАДСЬКОГО</vt:lpstr>
      <vt:lpstr>Презентация PowerPoint</vt:lpstr>
      <vt:lpstr>Наукова періодика України - колекція понад 1700 журналів та збірників наукових праць. </vt:lpstr>
      <vt:lpstr>Статистика використання:</vt:lpstr>
      <vt:lpstr>Електронні фахові видання - наукові фахові видання України, що не мають друкованого аналогу та представлені тільки в електронному вигляді (45 назв).</vt:lpstr>
      <vt:lpstr>Бібліотека авторефератів - повнотекстова електронна база авторефератів дисертацій, захищених в Україні з 1998 по 2011 рр. </vt:lpstr>
      <vt:lpstr>Пошук авторефератів та дисертацій простий та доступний:</vt:lpstr>
      <vt:lpstr>Результати пошуку:</vt:lpstr>
    </vt:vector>
  </TitlesOfParts>
  <Company>СумДУ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Ресурси Національної бібліотеки України ім. В.І.Вернадського</dc:title>
  <dc:creator>Щербак Яна</dc:creator>
  <cp:lastModifiedBy>Щербак Яна</cp:lastModifiedBy>
  <cp:revision>18</cp:revision>
  <dcterms:created xsi:type="dcterms:W3CDTF">2012-11-07T09:30:25Z</dcterms:created>
  <dcterms:modified xsi:type="dcterms:W3CDTF">2012-11-07T12:56:00Z</dcterms:modified>
</cp:coreProperties>
</file>